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theme/theme3.xml" ContentType="application/vnd.openxmlformats-officedocument.theme+xml"/>
  <Override PartName="/ppt/theme/theme6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notesSlides/notesSlide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_rels/notesSlide14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5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2.xml.rels" ContentType="application/vnd.openxmlformats-package.relationships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31.gif" ContentType="image/gif"/>
  <Override PartName="/ppt/media/image42.jpeg" ContentType="image/jpeg"/>
  <Override PartName="/ppt/media/image21.jpeg" ContentType="image/jpeg"/>
  <Override PartName="/ppt/media/image17.jpeg" ContentType="image/jpeg"/>
  <Override PartName="/ppt/media/image3.jpeg" ContentType="image/jpeg"/>
  <Override PartName="/ppt/media/image43.jpeg" ContentType="image/jpeg"/>
  <Override PartName="/ppt/media/image30.jpeg" ContentType="image/jpeg"/>
  <Override PartName="/ppt/media/image22.jpeg" ContentType="image/jpeg"/>
  <Override PartName="/ppt/media/image9.gif" ContentType="image/gif"/>
  <Override PartName="/ppt/media/image18.jpeg" ContentType="image/jpeg"/>
  <Override PartName="/ppt/media/image47.gif" ContentType="image/gif"/>
  <Override PartName="/ppt/media/image44.jpeg" ContentType="image/jpeg"/>
  <Override PartName="/ppt/media/image23.jpeg" ContentType="image/jpeg"/>
  <Override PartName="/ppt/media/image10.jpeg" ContentType="image/jpeg"/>
  <Override PartName="/ppt/media/image19.jpeg" ContentType="image/jpeg"/>
  <Override PartName="/ppt/media/image5.jpeg" ContentType="image/jpeg"/>
  <Override PartName="/ppt/media/image32.jpeg" ContentType="image/jpeg"/>
  <Override PartName="/ppt/media/image24.jpeg" ContentType="image/jpeg"/>
  <Override PartName="/ppt/media/image11.jpeg" ContentType="image/jpeg"/>
  <Override PartName="/ppt/media/image2.gif" ContentType="image/gif"/>
  <Override PartName="/ppt/media/image6.jpeg" ContentType="image/jpeg"/>
  <Override PartName="/ppt/media/image46.jpeg" ContentType="image/jpeg"/>
  <Override PartName="/ppt/media/image33.jpeg" ContentType="image/jpeg"/>
  <Override PartName="/ppt/media/image25.jpeg" ContentType="image/jpeg"/>
  <Override PartName="/ppt/media/image12.jpeg" ContentType="image/jpeg"/>
  <Override PartName="/ppt/media/image38.png" ContentType="image/png"/>
  <Override PartName="/ppt/media/image34.jpeg" ContentType="image/jpeg"/>
  <Override PartName="/ppt/media/image7.png" ContentType="image/png"/>
  <Override PartName="/ppt/media/image39.jpeg" ContentType="image/jpeg"/>
  <Override PartName="/ppt/media/image26.jpeg" ContentType="image/jpeg"/>
  <Override PartName="/ppt/media/image8.jpeg" ContentType="image/jpeg"/>
  <Override PartName="/ppt/media/image48.jpeg" ContentType="image/jpeg"/>
  <Override PartName="/ppt/media/image35.jpeg" ContentType="image/jpeg"/>
  <Override PartName="/ppt/media/image27.jpeg" ContentType="image/jpeg"/>
  <Override PartName="/ppt/media/image14.jpeg" ContentType="image/jpeg"/>
  <Override PartName="/ppt/media/image4.gif" ContentType="image/gif"/>
  <Override PartName="/ppt/media/image40.jpeg" ContentType="image/jpeg"/>
  <Override PartName="/ppt/media/image36.jpeg" ContentType="image/jpeg"/>
  <Override PartName="/ppt/media/image28.jpeg" ContentType="image/jpeg"/>
  <Override PartName="/ppt/media/image15.jpeg" ContentType="image/jpeg"/>
  <Override PartName="/ppt/media/image45.gif" ContentType="image/gif"/>
  <Override PartName="/ppt/media/image1.jpeg" ContentType="image/jpeg"/>
  <Override PartName="/ppt/media/image41.jpeg" ContentType="image/jpeg"/>
  <Override PartName="/ppt/media/image20.jpeg" ContentType="image/jpeg"/>
  <Override PartName="/ppt/media/image37.jpeg" ContentType="image/jpeg"/>
  <Override PartName="/ppt/media/image29.jpeg" ContentType="image/jpeg"/>
  <Override PartName="/ppt/media/image16.jpeg" ContentType="image/jpeg"/>
  <Override PartName="/ppt/media/image13.png" ContentType="image/png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_rels/slide2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13.xml.rels" ContentType="application/vnd.openxmlformats-package.relationships+xml"/>
  <Override PartName="/ppt/slides/_rels/slide6.xml.rels" ContentType="application/vnd.openxmlformats-package.relationships+xml"/>
  <Override PartName="/ppt/slides/_rels/slide11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12.xml.rels" ContentType="application/vnd.openxmlformats-package.relationships+xml"/>
  <Override PartName="/ppt/slides/_rels/slide5.xml.rels" ContentType="application/vnd.openxmlformats-package.relationships+xml"/>
  <Override PartName="/ppt/slides/_rels/slide10.xml.rels" ContentType="application/vnd.openxmlformats-package.relationships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50" r:id="rId3"/>
    <p:sldMasterId id="2147483652" r:id="rId4"/>
    <p:sldMasterId id="2147483654" r:id="rId5"/>
    <p:sldMasterId id="214748365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&lt;заголовок&gt;</a:t>
            </a:r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817141A1-A1E1-4101-8141-F1F1D1412171}" type="slidenum">
              <a:rPr lang="ru-RU"/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hyperlink" Target="http://www.calend.ru/day/12-3/" TargetMode="External"/><Relationship Id="rId2" Type="http://schemas.openxmlformats.org/officeDocument/2006/relationships/slide" Target="../slides/slide2.xml"/><Relationship Id="rId3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/>
              <a:t>Выберите для просмотра и обсуждения с учениками тот фрагмент (1,2,3), который соответствует уровню их морально-нравственного развития и может вызвать школьников на диалог и обсуждение проблемы принятия детей-инвалидов как равных по способностям и возможностям.</a:t>
            </a:r>
            <a:endParaRPr/>
          </a:p>
        </p:txBody>
      </p:sp>
      <p:sp>
        <p:nvSpPr>
          <p:cNvPr id="132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F141B171-21A1-41B1-B141-E111A1D1B11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/>
              <a:t>Многие известные люди, государственные лица Российской Федерации, Челябинска и Челябинской области своим поведением и поступками демонстрируют уважение и внимание людям с инвалидностью. </a:t>
            </a:r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71A101E1-21C1-4131-A151-31015181C1C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/>
              <a:t>Выберите для просмотра с детьми сюжеты 4,5,6.</a:t>
            </a:r>
            <a:endParaRPr/>
          </a:p>
        </p:txBody>
      </p:sp>
      <p:sp>
        <p:nvSpPr>
          <p:cNvPr id="136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C1715191-9181-4151-8121-31C1312121A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/>
              <a:t>Работы представляются….. И размещаются…..</a:t>
            </a:r>
            <a:endParaRPr/>
          </a:p>
        </p:txBody>
      </p:sp>
      <p:sp>
        <p:nvSpPr>
          <p:cNvPr id="138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D1013101-C101-4101-8171-E1A191E1015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/>
              <a:t>В опросе  могут принять участие как школьники, так и взрослые. Он-лайн анкетирование проводится с… по…</a:t>
            </a:r>
            <a:endParaRPr/>
          </a:p>
        </p:txBody>
      </p:sp>
      <p:sp>
        <p:nvSpPr>
          <p:cNvPr id="140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0141F1E1-2171-4161-B141-6121F141912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/>
              <a:t>3 декабря – Всемирный день инвалидов. В 1992 году Организация Генеральная Ассамблея ООН провозгласила </a:t>
            </a:r>
            <a:r>
              <a:rPr lang="ru-RU">
                <a:hlinkClick r:id="rId1"/>
              </a:rPr>
              <a:t>3 декабря</a:t>
            </a:r>
            <a:r>
              <a:rPr lang="ru-RU"/>
              <a:t> Международным днем инвалидов (International Day of Persons with Disabilities). </a:t>
            </a:r>
            <a:r>
              <a:rPr lang="ru-RU"/>
              <a:t>
</a:t>
            </a:r>
            <a:r>
              <a:rPr lang="ru-RU"/>
              <a:t>
</a:t>
            </a:r>
            <a:r>
              <a:rPr lang="ru-RU"/>
              <a:t>и поставила цель повышения информированности и принятия мер в целях улучшения положения инвалидов и обеспечения для них равных возможностей. </a:t>
            </a:r>
            <a:r>
              <a:rPr lang="ru-RU"/>
              <a:t>
</a:t>
            </a:r>
            <a:r>
              <a:rPr lang="ru-RU"/>
              <a:t>
</a:t>
            </a:r>
            <a:r>
              <a:rPr lang="ru-RU"/>
              <a:t>Проведение 3 декабря Международного дня инвалидов направлено на привлечение внимания к проблемам инвалидов, защиту их достоинства, прав и благополучия, на привлечение внимания общества на преимущества, которые оно получает от участия инвалидов в политической, социальной, экономической и культурной жизни. </a:t>
            </a:r>
            <a:r>
              <a:rPr lang="ru-RU"/>
              <a:t>
</a:t>
            </a:r>
            <a:r>
              <a:rPr lang="ru-RU"/>
              <a:t>
</a:t>
            </a:r>
            <a:r>
              <a:rPr lang="ru-RU"/>
              <a:t>
</a:t>
            </a:r>
            <a:endParaRPr/>
          </a:p>
        </p:txBody>
      </p:sp>
      <p:sp>
        <p:nvSpPr>
          <p:cNvPr id="122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01913191-2111-41E1-81E1-A1512131D14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/>
              <a:t>Ребенок-инвалид воспитывается в каждой пятой семье.</a:t>
            </a:r>
            <a:endParaRPr/>
          </a:p>
          <a:p>
            <a:r>
              <a:rPr lang="ru-RU"/>
              <a:t>В городе Челябинске 3 школьника из 100 имеют статус ребенка-инвалида.</a:t>
            </a:r>
            <a:endParaRPr/>
          </a:p>
        </p:txBody>
      </p:sp>
      <p:sp>
        <p:nvSpPr>
          <p:cNvPr id="124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51912141-E111-4101-B121-C1411151A1A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/>
              <a:t>Разрешение - право на совершение какого-либо действия.</a:t>
            </a:r>
            <a:endParaRPr/>
          </a:p>
          <a:p>
            <a:r>
              <a:rPr lang="ru-RU"/>
              <a:t>Общество низкого разрешения – общество, исключающее возможность полноценной интеграции людей с инвалидностью.</a:t>
            </a:r>
            <a:endParaRPr/>
          </a:p>
          <a:p>
            <a:r>
              <a:rPr lang="ru-RU"/>
              <a:t>Отношение к инвалидам – показатель развития общества и государства.</a:t>
            </a:r>
            <a:endParaRPr/>
          </a:p>
          <a:p>
            <a:endParaRPr/>
          </a:p>
        </p:txBody>
      </p:sp>
      <p:sp>
        <p:nvSpPr>
          <p:cNvPr id="126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01A171E1-A141-41D1-81D1-71214141113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/>
              <a:t>Высокое разрешение (на языке информации)  обеспечивает более точные представления об объекте. Сегодня мы по-новому воспринимаем окружающую действительность (например, эффекты 3-Д при просмотре фильмов), значит мы готовы по-новому относится к обыденным вещам и ситуациям, в том числе к людям с ограниченными возможностями здоровья </a:t>
            </a:r>
            <a:endParaRPr/>
          </a:p>
        </p:txBody>
      </p:sp>
      <p:sp>
        <p:nvSpPr>
          <p:cNvPr id="128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212171E1-61C1-4141-A1F1-91214141D1F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/>
              <a:t>Люди с ограниченными возможностями зачастую удивляют нас своими безграничными способностями. Их ограничения становятся их достоинствами, и позволяют нам гордиться и восхищаться ими.</a:t>
            </a:r>
            <a:endParaRPr/>
          </a:p>
        </p:txBody>
      </p:sp>
      <p:sp>
        <p:nvSpPr>
          <p:cNvPr id="130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F1615161-0171-41E1-8171-617101A1816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1200">
                <a:solidFill>
                  <a:srgbClr val="8b8b8b"/>
                </a:solidFill>
                <a:latin typeface="Calibri"/>
              </a:rPr>
              <a:t>3.12.12</a:t>
            </a:r>
            <a:endParaRPr/>
          </a:p>
        </p:txBody>
      </p:sp>
      <p:sp>
        <p:nvSpPr>
          <p:cNvPr id="2" name="TextShape 3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2111C1B1-8161-41C1-8171-81E12131F111}" type="slidenum">
              <a:rPr lang="ru-RU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Восьмой уровень структуры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Девятый уровень структурыОбразец текста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2">
              <a:buSzPct val="75000"/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3">
              <a:buSzPct val="45000"/>
              <a:buFont typeface="Arial"/>
              <a:buChar char="–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7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1200">
                <a:solidFill>
                  <a:srgbClr val="8b8b8b"/>
                </a:solidFill>
                <a:latin typeface="Calibri"/>
              </a:rPr>
              <a:t>3.12.12</a:t>
            </a:r>
            <a:endParaRPr/>
          </a:p>
        </p:txBody>
      </p:sp>
      <p:sp>
        <p:nvSpPr>
          <p:cNvPr id="8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</p:sp>
      <p:sp>
        <p:nvSpPr>
          <p:cNvPr id="9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410191A1-31F1-4161-A1A1-118151715101}" type="slidenum">
              <a:rPr lang="ru-RU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1200">
                <a:solidFill>
                  <a:srgbClr val="8b8b8b"/>
                </a:solidFill>
                <a:latin typeface="Calibri"/>
              </a:rPr>
              <a:t>3.12.12</a:t>
            </a:r>
            <a:endParaRPr/>
          </a:p>
        </p:txBody>
      </p:sp>
      <p:sp>
        <p:nvSpPr>
          <p:cNvPr id="11" name="TextShape 2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</p:sp>
      <p:sp>
        <p:nvSpPr>
          <p:cNvPr id="1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4141D1A1-5171-41F1-8171-B1E171E151E1}" type="slidenum">
              <a:rPr lang="ru-RU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1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1200">
                <a:solidFill>
                  <a:srgbClr val="8b8b8b"/>
                </a:solidFill>
                <a:latin typeface="Calibri"/>
              </a:rPr>
              <a:t>3.12.12</a:t>
            </a:r>
            <a:endParaRPr/>
          </a:p>
        </p:txBody>
      </p:sp>
      <p:sp>
        <p:nvSpPr>
          <p:cNvPr id="17" name="TextShape 3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</p:sp>
      <p:sp>
        <p:nvSpPr>
          <p:cNvPr id="18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B151B171-D171-4151-A1B1-21413101E151}" type="slidenum">
              <a:rPr lang="ru-RU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1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anchor="b" bIns="45000" lIns="90000" rIns="90000" tIns="45000"/>
          <a:p>
            <a:pPr algn="ctr"/>
            <a:r>
              <a:rPr b="1" lang="ru-RU" sz="20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Восьмой уровень структуры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Девятый уровень структурыОбразец текста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2">
              <a:buSzPct val="75000"/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3">
              <a:buSzPct val="45000"/>
              <a:buFont typeface="Arial"/>
              <a:buChar char="–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 sz="14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14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14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1400">
                <a:solidFill>
                  <a:srgbClr val="000000"/>
                </a:solidFill>
                <a:latin typeface="Calibri"/>
              </a:rPr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14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14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1400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 sz="1400">
                <a:solidFill>
                  <a:srgbClr val="000000"/>
                </a:solidFill>
                <a:latin typeface="Calibri"/>
              </a:rPr>
              <a:t>Восьмой уровень структуры</a:t>
            </a:r>
            <a:endParaRPr/>
          </a:p>
          <a:p>
            <a:r>
              <a:rPr lang="ru-RU" sz="1400">
                <a:solidFill>
                  <a:srgbClr val="000000"/>
                </a:solidFill>
                <a:latin typeface="Calibri"/>
              </a:rPr>
              <a:t>Девятый уровень структурыОбразец текста</a:t>
            </a:r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1200">
                <a:solidFill>
                  <a:srgbClr val="8b8b8b"/>
                </a:solidFill>
                <a:latin typeface="Calibri"/>
              </a:rPr>
              <a:t>3.12.12</a:t>
            </a:r>
            <a:endParaRPr/>
          </a:p>
        </p:txBody>
      </p:sp>
      <p:sp>
        <p:nvSpPr>
          <p:cNvPr id="24" name="TextShape 5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</p:sp>
      <p:sp>
        <p:nvSpPr>
          <p:cNvPr id="25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31F19171-B1A1-4121-8151-91B10151B171}" type="slidenum">
              <a:rPr lang="ru-RU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7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1.gif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png"/><Relationship Id="rId6" Type="http://schemas.openxmlformats.org/officeDocument/2006/relationships/image" Target="../media/image39.jpeg"/><Relationship Id="rId7" Type="http://schemas.openxmlformats.org/officeDocument/2006/relationships/image" Target="../media/image40.jpeg"/><Relationship Id="rId8" Type="http://schemas.openxmlformats.org/officeDocument/2006/relationships/image" Target="../media/image41.jpeg"/><Relationship Id="rId9" Type="http://schemas.openxmlformats.org/officeDocument/2006/relationships/image" Target="../media/image42.jpeg"/><Relationship Id="rId10" Type="http://schemas.openxmlformats.org/officeDocument/2006/relationships/image" Target="../media/image43.jpeg"/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image" Target="../media/image45.gif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7.gif"/><Relationship Id="rId2" Type="http://schemas.openxmlformats.org/officeDocument/2006/relationships/image" Target="../media/image48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gif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gif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image" Target="../media/image9.gif"/><Relationship Id="rId4" Type="http://schemas.openxmlformats.org/officeDocument/2006/relationships/image" Target="../media/image10.jpeg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slideLayout" Target="../slideLayouts/slideLayout3.xml"/><Relationship Id="rId9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stomShape 1"/>
          <p:cNvSpPr/>
          <p:nvPr/>
        </p:nvSpPr>
        <p:spPr>
          <a:xfrm>
            <a:off x="3492000" y="3109680"/>
            <a:ext cx="504036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00000"/>
                </a:solidFill>
                <a:latin typeface="Calibri"/>
              </a:rPr>
              <a:t>Просмотр через F5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149080" cy="6857640"/>
          </a:xfrm>
          <a:prstGeom prst="rect">
            <a:avLst/>
          </a:prstGeom>
        </p:spPr>
      </p:pic>
      <p:sp>
        <p:nvSpPr>
          <p:cNvPr id="84" name="CustomShape 1"/>
          <p:cNvSpPr/>
          <p:nvPr/>
        </p:nvSpPr>
        <p:spPr>
          <a:xfrm>
            <a:off x="5220000" y="116640"/>
            <a:ext cx="3744000" cy="33822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00000"/>
                </a:solidFill>
                <a:latin typeface="Calibri"/>
              </a:rPr>
              <a:t>23 года тому назад </a:t>
            </a:r>
            <a:r>
              <a:rPr b="1" lang="ru-RU">
                <a:solidFill>
                  <a:srgbClr val="000000"/>
                </a:solidFill>
                <a:latin typeface="Calibri"/>
              </a:rPr>
              <a:t>Марк Ингис</a:t>
            </a:r>
            <a:r>
              <a:rPr lang="ru-RU">
                <a:solidFill>
                  <a:srgbClr val="000000"/>
                </a:solidFill>
                <a:latin typeface="Calibri"/>
              </a:rPr>
              <a:t>, восходивший на одну из вершин, попал под снежную вьюгу и обморозил себе ноги. После этой трагедии  ему пришлось ампутировать обе ноги. Но Марк не упал духом и не стал унывать, он продолжал жить! Друзья называли его человеком "очень высокого духа"! Он всегда мечтал покорить Эверест, мечта его сбылась!</a:t>
            </a:r>
            <a:endParaRPr/>
          </a:p>
        </p:txBody>
      </p:sp>
      <p:pic>
        <p:nvPicPr>
          <p:cNvPr descr="" id="8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148000" y="3429000"/>
            <a:ext cx="3240000" cy="340272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393840" y="4748040"/>
            <a:ext cx="534600" cy="173628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5400">
                <a:solidFill>
                  <a:srgbClr val="000000"/>
                </a:solidFill>
                <a:latin typeface="Calibri"/>
              </a:rPr>
              <a:t>1 </a:t>
            </a:r>
            <a:endParaRPr/>
          </a:p>
        </p:txBody>
      </p:sp>
      <p:pic>
        <p:nvPicPr>
          <p:cNvPr descr="" id="87" name="Picture 8"/>
          <p:cNvPicPr/>
          <p:nvPr/>
        </p:nvPicPr>
        <p:blipFill>
          <a:blip r:embed="rId1"/>
          <a:stretch>
            <a:fillRect/>
          </a:stretch>
        </p:blipFill>
        <p:spPr>
          <a:xfrm>
            <a:off x="7586640" y="6096240"/>
            <a:ext cx="593640" cy="593640"/>
          </a:xfrm>
          <a:prstGeom prst="rect">
            <a:avLst/>
          </a:prstGeom>
        </p:spPr>
      </p:pic>
      <p:pic>
        <p:nvPicPr>
          <p:cNvPr descr="" id="8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8250120" y="6096240"/>
            <a:ext cx="860400" cy="593640"/>
          </a:xfrm>
          <a:prstGeom prst="rect">
            <a:avLst/>
          </a:prstGeom>
        </p:spPr>
      </p:pic>
      <p:sp>
        <p:nvSpPr>
          <p:cNvPr id="89" name="CustomShape 2"/>
          <p:cNvSpPr/>
          <p:nvPr/>
        </p:nvSpPr>
        <p:spPr>
          <a:xfrm>
            <a:off x="7723440" y="6040800"/>
            <a:ext cx="304560" cy="304560"/>
          </a:xfrm>
          <a:prstGeom prst="rect">
            <a:avLst/>
          </a:prstGeom>
        </p:spPr>
      </p:sp>
      <p:sp>
        <p:nvSpPr>
          <p:cNvPr id="90" name="CustomShape 3"/>
          <p:cNvSpPr/>
          <p:nvPr/>
        </p:nvSpPr>
        <p:spPr>
          <a:xfrm>
            <a:off x="7875720" y="6193080"/>
            <a:ext cx="304560" cy="304560"/>
          </a:xfrm>
          <a:prstGeom prst="rect">
            <a:avLst/>
          </a:prstGeom>
        </p:spPr>
      </p:sp>
      <p:sp>
        <p:nvSpPr>
          <p:cNvPr id="91" name="CustomShape 4"/>
          <p:cNvSpPr/>
          <p:nvPr/>
        </p:nvSpPr>
        <p:spPr>
          <a:xfrm>
            <a:off x="2051640" y="4725000"/>
            <a:ext cx="719640" cy="9133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5400">
                <a:solidFill>
                  <a:srgbClr val="000000"/>
                </a:solidFill>
                <a:latin typeface="Calibri"/>
              </a:rPr>
              <a:t>2</a:t>
            </a:r>
            <a:endParaRPr/>
          </a:p>
        </p:txBody>
      </p:sp>
      <p:sp>
        <p:nvSpPr>
          <p:cNvPr id="92" name="CustomShape 5"/>
          <p:cNvSpPr/>
          <p:nvPr/>
        </p:nvSpPr>
        <p:spPr>
          <a:xfrm>
            <a:off x="6094080" y="3352680"/>
            <a:ext cx="719640" cy="9133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5400">
                <a:solidFill>
                  <a:srgbClr val="000000"/>
                </a:solidFill>
                <a:latin typeface="Calibri"/>
              </a:rPr>
              <a:t>3</a:t>
            </a:r>
            <a:endParaRPr/>
          </a:p>
        </p:txBody>
      </p:sp>
      <p:pic>
        <p:nvPicPr>
          <p:cNvPr descr="" id="9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5643720" y="1214280"/>
            <a:ext cx="3007080" cy="4571640"/>
          </a:xfrm>
          <a:prstGeom prst="rect">
            <a:avLst/>
          </a:prstGeom>
        </p:spPr>
      </p:pic>
      <p:sp>
        <p:nvSpPr>
          <p:cNvPr id="94" name="TextShape 6"/>
          <p:cNvSpPr txBox="1"/>
          <p:nvPr/>
        </p:nvSpPr>
        <p:spPr>
          <a:xfrm>
            <a:off x="457200" y="272880"/>
            <a:ext cx="3007800" cy="1869840"/>
          </a:xfrm>
          <a:prstGeom prst="rect">
            <a:avLst/>
          </a:prstGeom>
        </p:spPr>
      </p:sp>
      <p:sp>
        <p:nvSpPr>
          <p:cNvPr id="95" name="TextShape 7"/>
          <p:cNvSpPr txBox="1"/>
          <p:nvPr/>
        </p:nvSpPr>
        <p:spPr>
          <a:xfrm>
            <a:off x="3575160" y="272880"/>
            <a:ext cx="5111280" cy="5852880"/>
          </a:xfrm>
          <a:prstGeom prst="rect">
            <a:avLst/>
          </a:prstGeom>
        </p:spPr>
      </p:sp>
      <p:sp>
        <p:nvSpPr>
          <p:cNvPr id="96" name="TextShape 8"/>
          <p:cNvSpPr txBox="1"/>
          <p:nvPr/>
        </p:nvSpPr>
        <p:spPr>
          <a:xfrm>
            <a:off x="457200" y="500040"/>
            <a:ext cx="4257360" cy="562572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  <a:p>
            <a:endParaRPr/>
          </a:p>
          <a:p>
            <a:r>
              <a:rPr b="1" lang="ru-RU" sz="2000">
                <a:solidFill>
                  <a:srgbClr val="000000"/>
                </a:solidFill>
                <a:latin typeface="Calibri"/>
              </a:rPr>
              <a:t>Дети-инвалиды должны учиться вместе с обычными детьми 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Министр образования и науки Челябинской области 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Кузнецов Александр Игоревич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539640" y="1039320"/>
            <a:ext cx="2735640" cy="2735640"/>
          </a:xfrm>
          <a:prstGeom prst="rect">
            <a:avLst/>
          </a:prstGeom>
        </p:spPr>
      </p:sp>
      <p:pic>
        <p:nvPicPr>
          <p:cNvPr descr="" id="98" name="Picture 7"/>
          <p:cNvPicPr/>
          <p:nvPr/>
        </p:nvPicPr>
        <p:blipFill>
          <a:blip r:embed="rId1"/>
          <a:stretch>
            <a:fillRect/>
          </a:stretch>
        </p:blipFill>
        <p:spPr>
          <a:xfrm>
            <a:off x="3432960" y="3285000"/>
            <a:ext cx="2545560" cy="1756800"/>
          </a:xfrm>
          <a:prstGeom prst="rect">
            <a:avLst/>
          </a:prstGeom>
        </p:spPr>
      </p:pic>
      <p:pic>
        <p:nvPicPr>
          <p:cNvPr descr="" id="99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2758320" y="1867680"/>
            <a:ext cx="1075680" cy="1349280"/>
          </a:xfrm>
          <a:prstGeom prst="rect">
            <a:avLst/>
          </a:prstGeom>
        </p:spPr>
      </p:pic>
      <p:pic>
        <p:nvPicPr>
          <p:cNvPr descr="" id="10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254880" y="373320"/>
            <a:ext cx="2192040" cy="1503720"/>
          </a:xfrm>
          <a:prstGeom prst="rect">
            <a:avLst/>
          </a:prstGeom>
        </p:spPr>
      </p:pic>
      <p:pic>
        <p:nvPicPr>
          <p:cNvPr descr="" id="101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4428360" y="321120"/>
            <a:ext cx="2030760" cy="1521720"/>
          </a:xfrm>
          <a:prstGeom prst="rect">
            <a:avLst/>
          </a:prstGeom>
        </p:spPr>
      </p:pic>
      <p:pic>
        <p:nvPicPr>
          <p:cNvPr descr="" id="102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2490480" y="373320"/>
            <a:ext cx="1884960" cy="1503720"/>
          </a:xfrm>
          <a:prstGeom prst="rect">
            <a:avLst/>
          </a:prstGeom>
        </p:spPr>
      </p:pic>
      <p:sp>
        <p:nvSpPr>
          <p:cNvPr id="103" name="CustomShape 2"/>
          <p:cNvSpPr/>
          <p:nvPr/>
        </p:nvSpPr>
        <p:spPr>
          <a:xfrm>
            <a:off x="0" y="5157360"/>
            <a:ext cx="9002880" cy="15505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1600">
                <a:solidFill>
                  <a:srgbClr val="000000"/>
                </a:solidFill>
                <a:latin typeface="Calibri"/>
              </a:rPr>
              <a:t>Организация помощи детям  «Звездный дождь» с 2006 года занимается  психолого-педагогической и социальной поддержкой российских семей, в которых растут дети с синдромом Дауна, ДЦП и аутизмом, так же ведет просветительскую работу в сотрудничестве с ведущими местными СМИ, пытаясь разрушать мифы и предрассудки о жизни людей с особенностями развития. </a:t>
            </a:r>
            <a:endParaRPr/>
          </a:p>
          <a:p>
            <a:pPr algn="ctr"/>
            <a:r>
              <a:rPr lang="ru-RU" sz="1600">
                <a:solidFill>
                  <a:srgbClr val="000000"/>
                </a:solidFill>
                <a:latin typeface="Calibri"/>
              </a:rPr>
              <a:t>21 марта 2012 года в Челябинске открыт Центр помощи детям «Звездный дождь»</a:t>
            </a:r>
            <a:endParaRPr/>
          </a:p>
        </p:txBody>
      </p:sp>
      <p:sp>
        <p:nvSpPr>
          <p:cNvPr id="104" name="Line 3"/>
          <p:cNvSpPr/>
          <p:nvPr/>
        </p:nvSpPr>
        <p:spPr>
          <a:xfrm>
            <a:off x="226080" y="5085000"/>
            <a:ext cx="877680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pic>
        <p:nvPicPr>
          <p:cNvPr descr="" id="105" name="Picture 13"/>
          <p:cNvPicPr/>
          <p:nvPr/>
        </p:nvPicPr>
        <p:blipFill>
          <a:blip r:embed="rId6"/>
          <a:stretch>
            <a:fillRect/>
          </a:stretch>
        </p:blipFill>
        <p:spPr>
          <a:xfrm>
            <a:off x="712440" y="1855800"/>
            <a:ext cx="2045160" cy="1361160"/>
          </a:xfrm>
          <a:prstGeom prst="rect">
            <a:avLst/>
          </a:prstGeom>
        </p:spPr>
      </p:pic>
      <p:pic>
        <p:nvPicPr>
          <p:cNvPr descr="" id="106" name="Picture 15"/>
          <p:cNvPicPr/>
          <p:nvPr/>
        </p:nvPicPr>
        <p:blipFill>
          <a:blip r:embed="rId7"/>
          <a:stretch>
            <a:fillRect/>
          </a:stretch>
        </p:blipFill>
        <p:spPr>
          <a:xfrm>
            <a:off x="3836520" y="1849680"/>
            <a:ext cx="1221120" cy="1348200"/>
          </a:xfrm>
          <a:prstGeom prst="rect">
            <a:avLst/>
          </a:prstGeom>
        </p:spPr>
      </p:pic>
      <p:pic>
        <p:nvPicPr>
          <p:cNvPr descr="" id="107" name="Picture 17"/>
          <p:cNvPicPr/>
          <p:nvPr/>
        </p:nvPicPr>
        <p:blipFill>
          <a:blip r:embed="rId8"/>
          <a:stretch>
            <a:fillRect/>
          </a:stretch>
        </p:blipFill>
        <p:spPr>
          <a:xfrm>
            <a:off x="6459480" y="297720"/>
            <a:ext cx="2317680" cy="1545120"/>
          </a:xfrm>
          <a:prstGeom prst="rect">
            <a:avLst/>
          </a:prstGeom>
        </p:spPr>
      </p:pic>
      <p:pic>
        <p:nvPicPr>
          <p:cNvPr descr="" id="108" name="Picture 19"/>
          <p:cNvPicPr/>
          <p:nvPr/>
        </p:nvPicPr>
        <p:blipFill>
          <a:blip r:embed="rId9"/>
          <a:stretch>
            <a:fillRect/>
          </a:stretch>
        </p:blipFill>
        <p:spPr>
          <a:xfrm>
            <a:off x="5061240" y="1841040"/>
            <a:ext cx="1508760" cy="1375920"/>
          </a:xfrm>
          <a:prstGeom prst="rect">
            <a:avLst/>
          </a:prstGeom>
        </p:spPr>
      </p:pic>
      <p:pic>
        <p:nvPicPr>
          <p:cNvPr descr="" id="109" name="Picture 21"/>
          <p:cNvPicPr/>
          <p:nvPr/>
        </p:nvPicPr>
        <p:blipFill>
          <a:blip r:embed="rId10"/>
          <a:stretch>
            <a:fillRect/>
          </a:stretch>
        </p:blipFill>
        <p:spPr>
          <a:xfrm>
            <a:off x="6572160" y="1857240"/>
            <a:ext cx="1944000" cy="1368000"/>
          </a:xfrm>
          <a:prstGeom prst="rect">
            <a:avLst/>
          </a:prstGeom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1779480" y="2565000"/>
            <a:ext cx="5760360" cy="19198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2000">
                <a:solidFill>
                  <a:srgbClr val="000000"/>
                </a:solidFill>
                <a:latin typeface="Calibri"/>
                <a:ea typeface="Batang"/>
              </a:rPr>
              <a:t>В Центре помощи детям «Звёздный дождь»  дети создают свои мультфильмы. Они сами рисуют, сами снимают и  даже сами продумывают сценарий. </a:t>
            </a:r>
            <a:endParaRPr/>
          </a:p>
          <a:p>
            <a:pPr algn="ctr"/>
            <a:r>
              <a:rPr lang="ru-RU" sz="2000">
                <a:solidFill>
                  <a:srgbClr val="000000"/>
                </a:solidFill>
                <a:latin typeface="Calibri"/>
                <a:ea typeface="Batang"/>
              </a:rPr>
              <a:t>    </a:t>
            </a:r>
            <a:r>
              <a:rPr lang="ru-RU" sz="2000">
                <a:solidFill>
                  <a:srgbClr val="000000"/>
                </a:solidFill>
                <a:latin typeface="Calibri"/>
                <a:ea typeface="Batang"/>
              </a:rPr>
              <a:t>Вашему вниманию мы представляем фильм о Центре и несколько работ!</a:t>
            </a:r>
            <a:endParaRPr/>
          </a:p>
        </p:txBody>
      </p:sp>
      <p:pic>
        <p:nvPicPr>
          <p:cNvPr descr="" id="111" name="Picture 7"/>
          <p:cNvPicPr/>
          <p:nvPr/>
        </p:nvPicPr>
        <p:blipFill>
          <a:blip r:embed="rId1"/>
          <a:stretch>
            <a:fillRect/>
          </a:stretch>
        </p:blipFill>
        <p:spPr>
          <a:xfrm>
            <a:off x="3386880" y="444600"/>
            <a:ext cx="2545560" cy="1756800"/>
          </a:xfrm>
          <a:prstGeom prst="rect">
            <a:avLst/>
          </a:prstGeom>
        </p:spPr>
      </p:pic>
      <p:pic>
        <p:nvPicPr>
          <p:cNvPr descr="" id="112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8180640" y="6096240"/>
            <a:ext cx="593640" cy="593640"/>
          </a:xfrm>
          <a:prstGeom prst="rect">
            <a:avLst/>
          </a:prstGeom>
        </p:spPr>
      </p:pic>
      <p:sp>
        <p:nvSpPr>
          <p:cNvPr id="113" name="CustomShape 2"/>
          <p:cNvSpPr/>
          <p:nvPr/>
        </p:nvSpPr>
        <p:spPr>
          <a:xfrm>
            <a:off x="827640" y="5877360"/>
            <a:ext cx="180000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00000"/>
                </a:solidFill>
                <a:latin typeface="Calibri"/>
              </a:rPr>
              <a:t>Фильм.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107640" y="5157360"/>
            <a:ext cx="8856720" cy="17362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>
                <a:solidFill>
                  <a:srgbClr val="000000"/>
                </a:solidFill>
                <a:latin typeface="Calibri"/>
              </a:rPr>
              <a:t>Центр помощи детям «Звездный дождь» объявляет конкурс видео проектов на тему «Обычная жизнь нашего необычного друга».  Участие в конкурсе принимают коллективные работы учащихся школ.  Работы принимаются до 15 марта, победители будут приглашены на день рождение «Звездного дождя», где и будут награждены ценными подарками от наших спонсоров. Более подробно на zvezda74.ru</a:t>
            </a:r>
            <a:endParaRPr/>
          </a:p>
        </p:txBody>
      </p:sp>
      <p:pic>
        <p:nvPicPr>
          <p:cNvPr descr="" id="11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42480"/>
            <a:ext cx="9125280" cy="4623480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576000" y="1700640"/>
            <a:ext cx="8208720" cy="31395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2000">
                <a:solidFill>
                  <a:srgbClr val="c00000"/>
                </a:solidFill>
                <a:latin typeface="Calibri"/>
              </a:rPr>
              <a:t>Нам очень важно ваше мнение.</a:t>
            </a:r>
            <a:endParaRPr/>
          </a:p>
          <a:p>
            <a:pPr algn="ctr"/>
            <a:r>
              <a:rPr lang="ru-RU" sz="2000">
                <a:solidFill>
                  <a:srgbClr val="c00000"/>
                </a:solidFill>
                <a:latin typeface="Calibri"/>
              </a:rPr>
              <a:t>Совершите моральный подвиг, ответив на вопросы на сайте  </a:t>
            </a:r>
            <a:endParaRPr/>
          </a:p>
          <a:p>
            <a:pPr algn="ctr"/>
            <a:r>
              <a:rPr lang="ru-RU" sz="2000">
                <a:solidFill>
                  <a:srgbClr val="c00000"/>
                </a:solidFill>
                <a:latin typeface="Calibri"/>
              </a:rPr>
              <a:t>Управления по делам образования города Челябинска:</a:t>
            </a:r>
            <a:endParaRPr/>
          </a:p>
          <a:p>
            <a:endParaRPr/>
          </a:p>
          <a:p>
            <a:pPr algn="ctr">
              <a:buSzPct val="45000"/>
              <a:buFont typeface="StarSymbol"/>
              <a:buAutoNum type="arabicPeriod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Как вы считаете, дети-инвалиды должны учиться вместе с обычными детьми или отдельно?</a:t>
            </a:r>
            <a:endParaRPr/>
          </a:p>
          <a:p>
            <a:pPr algn="ctr">
              <a:buSzPct val="45000"/>
              <a:buFont typeface="StarSymbol"/>
              <a:buAutoNum type="arabicPeriod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Обычным детям будет комфортно учиться вместе с детьми- инвалидами?</a:t>
            </a:r>
            <a:endParaRPr/>
          </a:p>
          <a:p>
            <a:pPr algn="ctr">
              <a:buSzPct val="45000"/>
              <a:buFont typeface="StarSymbol"/>
              <a:buAutoNum type="arabicPeriod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Как изменятся взаимоотношения детей в классе, где учится ребенок-инвалид?</a:t>
            </a:r>
            <a:endParaRPr/>
          </a:p>
        </p:txBody>
      </p:sp>
      <p:pic>
        <p:nvPicPr>
          <p:cNvPr descr="" id="117" name="Picture 8"/>
          <p:cNvPicPr/>
          <p:nvPr/>
        </p:nvPicPr>
        <p:blipFill>
          <a:blip r:embed="rId1"/>
          <a:stretch>
            <a:fillRect/>
          </a:stretch>
        </p:blipFill>
        <p:spPr>
          <a:xfrm>
            <a:off x="7586640" y="6096240"/>
            <a:ext cx="593640" cy="593640"/>
          </a:xfrm>
          <a:prstGeom prst="rect">
            <a:avLst/>
          </a:prstGeom>
        </p:spPr>
      </p:pic>
      <p:pic>
        <p:nvPicPr>
          <p:cNvPr descr="" id="11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8250120" y="6096240"/>
            <a:ext cx="860400" cy="593640"/>
          </a:xfrm>
          <a:prstGeom prst="rect">
            <a:avLst/>
          </a:prstGeom>
        </p:spPr>
      </p:pic>
      <p:sp>
        <p:nvSpPr>
          <p:cNvPr id="119" name="CustomShape 2"/>
          <p:cNvSpPr/>
          <p:nvPr/>
        </p:nvSpPr>
        <p:spPr>
          <a:xfrm>
            <a:off x="7723440" y="6040800"/>
            <a:ext cx="304560" cy="304560"/>
          </a:xfrm>
          <a:prstGeom prst="rect">
            <a:avLst/>
          </a:prstGeom>
        </p:spPr>
      </p:sp>
      <p:sp>
        <p:nvSpPr>
          <p:cNvPr id="120" name="CustomShape 3"/>
          <p:cNvSpPr/>
          <p:nvPr/>
        </p:nvSpPr>
        <p:spPr>
          <a:xfrm>
            <a:off x="7875720" y="6193080"/>
            <a:ext cx="304560" cy="304560"/>
          </a:xfrm>
          <a:prstGeom prst="rect">
            <a:avLst/>
          </a:prstGeom>
        </p:spPr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4320" y="-21240"/>
            <a:ext cx="9147960" cy="6878880"/>
          </a:xfrm>
          <a:prstGeom prst="rect">
            <a:avLst/>
          </a:prstGeom>
        </p:spPr>
      </p:pic>
      <p:sp>
        <p:nvSpPr>
          <p:cNvPr id="33" name="CustomShape 1"/>
          <p:cNvSpPr/>
          <p:nvPr/>
        </p:nvSpPr>
        <p:spPr>
          <a:xfrm>
            <a:off x="159120" y="476640"/>
            <a:ext cx="4571640" cy="25592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00000"/>
                </a:solidFill>
                <a:latin typeface="Tahoma"/>
                <a:ea typeface="Tahoma"/>
              </a:rPr>
              <a:t>Управление по делам образования города  Челябинска и Центр помощи детям «Звездный дождь» представляют  совместный проект, приуроченный ко Всемирному дню внимания к инвалидам:</a:t>
            </a:r>
            <a:endParaRPr/>
          </a:p>
          <a:p>
            <a:endParaRPr/>
          </a:p>
          <a:p>
            <a:r>
              <a:rPr b="1" lang="ru-RU">
                <a:solidFill>
                  <a:srgbClr val="000000"/>
                </a:solidFill>
                <a:latin typeface="Tahoma"/>
                <a:ea typeface="Tahoma"/>
              </a:rPr>
              <a:t>«Инвалид - не Инвалид! Люди так не делятся!»</a:t>
            </a:r>
            <a:endParaRPr/>
          </a:p>
        </p:txBody>
      </p:sp>
      <p:sp>
        <p:nvSpPr>
          <p:cNvPr id="34" name="CustomShape 2"/>
          <p:cNvSpPr/>
          <p:nvPr/>
        </p:nvSpPr>
        <p:spPr>
          <a:xfrm>
            <a:off x="0" y="6525360"/>
            <a:ext cx="8892000" cy="5166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1400">
                <a:solidFill>
                  <a:srgbClr val="ffffff"/>
                </a:solidFill>
                <a:latin typeface="Calibri"/>
              </a:rPr>
              <a:t> </a:t>
            </a:r>
            <a:r>
              <a:rPr lang="ru-RU" sz="1400">
                <a:solidFill>
                  <a:srgbClr val="ffffff"/>
                </a:solidFill>
                <a:latin typeface="Calibri"/>
              </a:rPr>
              <a:t>Россия - страна доброжелательная к инвалидам.  3 декабря – Всемирный день внимания к инвалидам.</a:t>
            </a:r>
            <a:endParaRPr/>
          </a:p>
          <a:p>
            <a:endParaRPr/>
          </a:p>
        </p:txBody>
      </p:sp>
      <p:pic>
        <p:nvPicPr>
          <p:cNvPr descr="" id="35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019880" y="5931360"/>
            <a:ext cx="593640" cy="593640"/>
          </a:xfrm>
          <a:prstGeom prst="rect">
            <a:avLst/>
          </a:prstGeom>
        </p:spPr>
      </p:pic>
      <p:pic>
        <p:nvPicPr>
          <p:cNvPr descr="" id="36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59120" y="5931360"/>
            <a:ext cx="860400" cy="59364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4917600" y="3418920"/>
            <a:ext cx="3985920" cy="28335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00000"/>
                </a:solidFill>
                <a:latin typeface="Calibri"/>
              </a:rPr>
              <a:t>10% всех людей в мире (650 млн человек) живут с инвалидностью. 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200 млн детей в мире имеют физические, сенсорные, интеллектуальные или психические нарушения. Большинство из этих детей так или иначе сталкиваются с проблемами дискриминации, отчуждения и изоляции.</a:t>
            </a:r>
            <a:endParaRPr/>
          </a:p>
        </p:txBody>
      </p:sp>
      <p:pic>
        <p:nvPicPr>
          <p:cNvPr descr="" id="38" name="Picture 8"/>
          <p:cNvPicPr/>
          <p:nvPr/>
        </p:nvPicPr>
        <p:blipFill>
          <a:blip r:embed="rId1"/>
          <a:stretch>
            <a:fillRect/>
          </a:stretch>
        </p:blipFill>
        <p:spPr>
          <a:xfrm>
            <a:off x="7586640" y="6096240"/>
            <a:ext cx="593640" cy="593640"/>
          </a:xfrm>
          <a:prstGeom prst="rect">
            <a:avLst/>
          </a:prstGeom>
        </p:spPr>
      </p:pic>
      <p:pic>
        <p:nvPicPr>
          <p:cNvPr descr="" id="39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8250120" y="6096240"/>
            <a:ext cx="860400" cy="593640"/>
          </a:xfrm>
          <a:prstGeom prst="rect">
            <a:avLst/>
          </a:prstGeom>
        </p:spPr>
      </p:pic>
      <p:sp>
        <p:nvSpPr>
          <p:cNvPr id="40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</p:spPr>
      </p:sp>
      <p:sp>
        <p:nvSpPr>
          <p:cNvPr id="41" name="CustomShape 3"/>
          <p:cNvSpPr/>
          <p:nvPr/>
        </p:nvSpPr>
        <p:spPr>
          <a:xfrm>
            <a:off x="293400" y="675720"/>
            <a:ext cx="304560" cy="304560"/>
          </a:xfrm>
          <a:prstGeom prst="rect">
            <a:avLst/>
          </a:prstGeom>
        </p:spPr>
      </p:sp>
      <p:sp>
        <p:nvSpPr>
          <p:cNvPr id="42" name="CustomShape 4"/>
          <p:cNvSpPr/>
          <p:nvPr/>
        </p:nvSpPr>
        <p:spPr>
          <a:xfrm>
            <a:off x="7723440" y="6040800"/>
            <a:ext cx="304560" cy="304560"/>
          </a:xfrm>
          <a:prstGeom prst="rect">
            <a:avLst/>
          </a:prstGeom>
        </p:spPr>
      </p:sp>
      <p:sp>
        <p:nvSpPr>
          <p:cNvPr id="43" name="CustomShape 5"/>
          <p:cNvSpPr/>
          <p:nvPr/>
        </p:nvSpPr>
        <p:spPr>
          <a:xfrm>
            <a:off x="7875720" y="6193080"/>
            <a:ext cx="304560" cy="304560"/>
          </a:xfrm>
          <a:prstGeom prst="rect">
            <a:avLst/>
          </a:prstGeom>
        </p:spPr>
      </p:sp>
      <p:pic>
        <p:nvPicPr>
          <p:cNvPr descr="" id="44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35640" y="3202920"/>
            <a:ext cx="4737600" cy="3250080"/>
          </a:xfrm>
          <a:prstGeom prst="rect">
            <a:avLst/>
          </a:prstGeom>
        </p:spPr>
      </p:pic>
      <p:sp>
        <p:nvSpPr>
          <p:cNvPr id="45" name="CustomShape 6"/>
          <p:cNvSpPr/>
          <p:nvPr/>
        </p:nvSpPr>
        <p:spPr>
          <a:xfrm>
            <a:off x="-14400" y="682920"/>
            <a:ext cx="9143640" cy="244800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46" name="CustomShape 7"/>
          <p:cNvSpPr/>
          <p:nvPr/>
        </p:nvSpPr>
        <p:spPr>
          <a:xfrm>
            <a:off x="137160" y="1029600"/>
            <a:ext cx="8840160" cy="2284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3600">
                <a:solidFill>
                  <a:srgbClr val="ffffff"/>
                </a:solidFill>
                <a:latin typeface="Calibri"/>
                <a:ea typeface="Batang"/>
              </a:rPr>
              <a:t>В Челябинске проживает 2893 детей-инвалидов, из них 958 детей дошкольного возраста и 1935 школьников. 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971640" y="2260800"/>
            <a:ext cx="2036520" cy="3308400"/>
          </a:xfrm>
          <a:prstGeom prst="rect">
            <a:avLst/>
          </a:prstGeom>
        </p:spPr>
      </p:pic>
      <p:pic>
        <p:nvPicPr>
          <p:cNvPr descr="" id="48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607200" y="2260800"/>
            <a:ext cx="5040360" cy="3308400"/>
          </a:xfrm>
          <a:prstGeom prst="rect">
            <a:avLst/>
          </a:prstGeom>
        </p:spPr>
      </p:pic>
      <p:sp>
        <p:nvSpPr>
          <p:cNvPr id="49" name="CustomShape 1"/>
          <p:cNvSpPr/>
          <p:nvPr/>
        </p:nvSpPr>
        <p:spPr>
          <a:xfrm>
            <a:off x="971640" y="5699520"/>
            <a:ext cx="2036520" cy="394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1000">
                <a:solidFill>
                  <a:srgbClr val="000000"/>
                </a:solidFill>
                <a:latin typeface="Calibri"/>
              </a:rPr>
              <a:t>Изображение с учебника по биологии 1980 г.</a:t>
            </a:r>
            <a:endParaRPr/>
          </a:p>
        </p:txBody>
      </p:sp>
      <p:sp>
        <p:nvSpPr>
          <p:cNvPr id="50" name="CustomShape 2"/>
          <p:cNvSpPr/>
          <p:nvPr/>
        </p:nvSpPr>
        <p:spPr>
          <a:xfrm>
            <a:off x="3510720" y="5699520"/>
            <a:ext cx="2395800" cy="2426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1000">
                <a:solidFill>
                  <a:srgbClr val="000000"/>
                </a:solidFill>
                <a:latin typeface="Calibri"/>
              </a:rPr>
              <a:t>Реальная фотография 2012г.</a:t>
            </a:r>
            <a:endParaRPr/>
          </a:p>
        </p:txBody>
      </p:sp>
      <p:sp>
        <p:nvSpPr>
          <p:cNvPr id="51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</p:spPr>
      </p:sp>
      <p:sp>
        <p:nvSpPr>
          <p:cNvPr id="52" name="CustomShape 4"/>
          <p:cNvSpPr/>
          <p:nvPr/>
        </p:nvSpPr>
        <p:spPr>
          <a:xfrm>
            <a:off x="0" y="160200"/>
            <a:ext cx="9143640" cy="175608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53" name="CustomShape 5"/>
          <p:cNvSpPr/>
          <p:nvPr/>
        </p:nvSpPr>
        <p:spPr>
          <a:xfrm>
            <a:off x="214920" y="376920"/>
            <a:ext cx="8713440" cy="13100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000">
                <a:solidFill>
                  <a:srgbClr val="ffffff"/>
                </a:solidFill>
                <a:latin typeface="Calibri"/>
              </a:rPr>
              <a:t>Обществом низкого разрешения* навязан стереотип о людях с инвалидностью, задача этой презентации является повышение вашего разрешения*. Ведь особенности в развитии являются такой же отличительной чертой как цвет волос и глаз.  </a:t>
            </a:r>
            <a:endParaRPr/>
          </a:p>
        </p:txBody>
      </p:sp>
      <p:pic>
        <p:nvPicPr>
          <p:cNvPr descr="" id="54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7586640" y="6096240"/>
            <a:ext cx="593640" cy="593640"/>
          </a:xfrm>
          <a:prstGeom prst="rect">
            <a:avLst/>
          </a:prstGeom>
        </p:spPr>
      </p:pic>
      <p:pic>
        <p:nvPicPr>
          <p:cNvPr descr="" id="55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8250120" y="6096240"/>
            <a:ext cx="860400" cy="593640"/>
          </a:xfrm>
          <a:prstGeom prst="rect">
            <a:avLst/>
          </a:prstGeom>
        </p:spPr>
      </p:pic>
      <p:sp>
        <p:nvSpPr>
          <p:cNvPr id="56" name="CustomShape 6"/>
          <p:cNvSpPr/>
          <p:nvPr/>
        </p:nvSpPr>
        <p:spPr>
          <a:xfrm>
            <a:off x="7723440" y="6040800"/>
            <a:ext cx="304560" cy="304560"/>
          </a:xfrm>
          <a:prstGeom prst="rect">
            <a:avLst/>
          </a:prstGeom>
        </p:spPr>
      </p:sp>
      <p:sp>
        <p:nvSpPr>
          <p:cNvPr id="57" name="CustomShape 7"/>
          <p:cNvSpPr/>
          <p:nvPr/>
        </p:nvSpPr>
        <p:spPr>
          <a:xfrm>
            <a:off x="7875720" y="6193080"/>
            <a:ext cx="304560" cy="304560"/>
          </a:xfrm>
          <a:prstGeom prst="rect">
            <a:avLst/>
          </a:prstGeom>
        </p:spPr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04920" y="2282760"/>
            <a:ext cx="3330360" cy="2238120"/>
          </a:xfrm>
          <a:prstGeom prst="rect">
            <a:avLst/>
          </a:prstGeom>
        </p:spPr>
      </p:pic>
      <p:sp>
        <p:nvSpPr>
          <p:cNvPr id="59" name="CustomShape 1"/>
          <p:cNvSpPr/>
          <p:nvPr/>
        </p:nvSpPr>
        <p:spPr>
          <a:xfrm>
            <a:off x="687240" y="5924520"/>
            <a:ext cx="8138880" cy="639000"/>
          </a:xfrm>
          <a:prstGeom prst="rect">
            <a:avLst/>
          </a:prstGeom>
        </p:spPr>
        <p:txBody>
          <a:bodyPr bIns="45000" lIns="90000" rIns="90000" tIns="45000"/>
          <a:p>
            <a:r>
              <a:rPr i="1" lang="ru-RU">
                <a:solidFill>
                  <a:srgbClr val="000000"/>
                </a:solidFill>
                <a:latin typeface="Calibri"/>
              </a:rPr>
              <a:t>*Повышается разрешение только с опытом, если захотеть и если повезет</a:t>
            </a:r>
            <a:r>
              <a:rPr lang="ru-RU">
                <a:solidFill>
                  <a:srgbClr val="000000"/>
                </a:solidFill>
                <a:latin typeface="Calibri"/>
              </a:rPr>
              <a:t>.</a:t>
            </a:r>
            <a:endParaRPr/>
          </a:p>
        </p:txBody>
      </p:sp>
      <p:pic>
        <p:nvPicPr>
          <p:cNvPr descr="" id="60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708360" y="1563840"/>
            <a:ext cx="5393880" cy="3593880"/>
          </a:xfrm>
          <a:prstGeom prst="rect">
            <a:avLst/>
          </a:prstGeom>
        </p:spPr>
      </p:pic>
      <p:sp>
        <p:nvSpPr>
          <p:cNvPr id="61" name="CustomShape 2"/>
          <p:cNvSpPr/>
          <p:nvPr/>
        </p:nvSpPr>
        <p:spPr>
          <a:xfrm>
            <a:off x="0" y="332640"/>
            <a:ext cx="9102240" cy="93564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62" name="CustomShape 3"/>
          <p:cNvSpPr/>
          <p:nvPr/>
        </p:nvSpPr>
        <p:spPr>
          <a:xfrm>
            <a:off x="1084320" y="552600"/>
            <a:ext cx="7345080" cy="9435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800">
                <a:solidFill>
                  <a:srgbClr val="ffffff"/>
                </a:solidFill>
                <a:latin typeface="Calibri"/>
              </a:rPr>
              <a:t>Повышение человеческого </a:t>
            </a:r>
            <a:r>
              <a:rPr b="1" i="1" lang="ru-RU" sz="2800">
                <a:solidFill>
                  <a:srgbClr val="ffffff"/>
                </a:solidFill>
                <a:latin typeface="Calibri"/>
              </a:rPr>
              <a:t>разрешения*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539640" y="2325240"/>
            <a:ext cx="8280720" cy="19792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4800">
                <a:solidFill>
                  <a:srgbClr val="0070c0"/>
                </a:solidFill>
                <a:latin typeface="Calibri"/>
                <a:ea typeface="Batang"/>
              </a:rPr>
              <a:t>Инвалид - не Инвалид! Люди так не делятся!</a:t>
            </a:r>
            <a:endParaRPr/>
          </a:p>
          <a:p>
            <a:pPr algn="ctr"/>
            <a:r>
              <a:rPr lang="ru-RU" sz="2800">
                <a:solidFill>
                  <a:srgbClr val="0070c0"/>
                </a:solidFill>
                <a:latin typeface="Calibri"/>
                <a:ea typeface="Batang"/>
              </a:rPr>
              <a:t>Пожалуйста, научитесь жить вместе.</a:t>
            </a:r>
            <a:endParaRPr/>
          </a:p>
        </p:txBody>
      </p:sp>
      <p:pic>
        <p:nvPicPr>
          <p:cNvPr descr="" id="6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49040" y="-27360"/>
            <a:ext cx="3644280" cy="1773360"/>
          </a:xfrm>
          <a:prstGeom prst="rect">
            <a:avLst/>
          </a:prstGeom>
        </p:spPr>
      </p:pic>
      <p:pic>
        <p:nvPicPr>
          <p:cNvPr descr="" id="6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817800" y="-14040"/>
            <a:ext cx="2571840" cy="1759680"/>
          </a:xfrm>
          <a:prstGeom prst="rect">
            <a:avLst/>
          </a:prstGeom>
        </p:spPr>
      </p:pic>
      <p:pic>
        <p:nvPicPr>
          <p:cNvPr descr="" id="66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6394680" y="-14040"/>
            <a:ext cx="2641320" cy="1759680"/>
          </a:xfrm>
          <a:prstGeom prst="rect">
            <a:avLst/>
          </a:prstGeom>
        </p:spPr>
      </p:pic>
      <p:pic>
        <p:nvPicPr>
          <p:cNvPr descr="" id="67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-36360" y="5067360"/>
            <a:ext cx="2736000" cy="1817640"/>
          </a:xfrm>
          <a:prstGeom prst="rect">
            <a:avLst/>
          </a:prstGeom>
        </p:spPr>
      </p:pic>
      <p:pic>
        <p:nvPicPr>
          <p:cNvPr descr="" id="68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2699640" y="5067360"/>
            <a:ext cx="2381040" cy="1817640"/>
          </a:xfrm>
          <a:prstGeom prst="rect">
            <a:avLst/>
          </a:prstGeom>
        </p:spPr>
      </p:pic>
      <p:pic>
        <p:nvPicPr>
          <p:cNvPr descr="" id="69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5081040" y="5067360"/>
            <a:ext cx="1364760" cy="1817640"/>
          </a:xfrm>
          <a:prstGeom prst="rect">
            <a:avLst/>
          </a:prstGeom>
        </p:spPr>
      </p:pic>
      <p:pic>
        <p:nvPicPr>
          <p:cNvPr descr="" id="70" name="Picture 8"/>
          <p:cNvPicPr/>
          <p:nvPr/>
        </p:nvPicPr>
        <p:blipFill>
          <a:blip r:embed="rId7"/>
          <a:stretch>
            <a:fillRect/>
          </a:stretch>
        </p:blipFill>
        <p:spPr>
          <a:xfrm>
            <a:off x="6446160" y="5065200"/>
            <a:ext cx="2733840" cy="181980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7452360" y="5351400"/>
            <a:ext cx="1403640" cy="1536840"/>
          </a:xfrm>
          <a:prstGeom prst="rect">
            <a:avLst/>
          </a:prstGeom>
        </p:spPr>
      </p:pic>
      <p:pic>
        <p:nvPicPr>
          <p:cNvPr descr="" id="72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380640" y="5351400"/>
            <a:ext cx="1071360" cy="1506240"/>
          </a:xfrm>
          <a:prstGeom prst="rect">
            <a:avLst/>
          </a:prstGeom>
        </p:spPr>
      </p:pic>
      <p:sp>
        <p:nvSpPr>
          <p:cNvPr id="73" name="CustomShape 1"/>
          <p:cNvSpPr/>
          <p:nvPr/>
        </p:nvSpPr>
        <p:spPr>
          <a:xfrm>
            <a:off x="5014440" y="2925000"/>
            <a:ext cx="4026240" cy="22849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>
                <a:solidFill>
                  <a:srgbClr val="000000"/>
                </a:solidFill>
                <a:latin typeface="Calibri"/>
              </a:rPr>
              <a:t>Ник Вуйчич </a:t>
            </a:r>
            <a:r>
              <a:rPr lang="ru-RU">
                <a:solidFill>
                  <a:srgbClr val="000000"/>
                </a:solidFill>
                <a:latin typeface="Calibri"/>
              </a:rPr>
              <a:t>родился без рук и без ног. Медицина не смогла дать такому феномену объяснения.</a:t>
            </a:r>
            <a:r>
              <a:rPr lang="ru-RU">
                <a:solidFill>
                  <a:srgbClr val="4a452a"/>
                </a:solidFill>
                <a:latin typeface="Calibri"/>
                <a:ea typeface="Batang"/>
              </a:rPr>
              <a:t> </a:t>
            </a:r>
            <a:r>
              <a:rPr lang="ru-RU">
                <a:solidFill>
                  <a:srgbClr val="000000"/>
                </a:solidFill>
                <a:latin typeface="Calibri"/>
                <a:ea typeface="Batang"/>
              </a:rPr>
              <a:t>Ник не сдался. В седьмом классе его выбрали старостой. После школы Ник продолжил учебу и получил два высших образования. 12 февраля 2012 года Ник женился.</a:t>
            </a:r>
            <a:endParaRPr/>
          </a:p>
        </p:txBody>
      </p:sp>
      <p:pic>
        <p:nvPicPr>
          <p:cNvPr descr="" id="74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0880" y="18360"/>
            <a:ext cx="4910760" cy="6870240"/>
          </a:xfrm>
          <a:prstGeom prst="rect">
            <a:avLst/>
          </a:prstGeom>
        </p:spPr>
      </p:pic>
      <p:pic>
        <p:nvPicPr>
          <p:cNvPr descr="" id="7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5149080" y="5351400"/>
            <a:ext cx="1215360" cy="1506240"/>
          </a:xfrm>
          <a:prstGeom prst="rect">
            <a:avLst/>
          </a:prstGeom>
        </p:spPr>
      </p:pic>
      <p:pic>
        <p:nvPicPr>
          <p:cNvPr descr="" id="76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5031000" y="18360"/>
            <a:ext cx="3992400" cy="253512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158760" y="404640"/>
            <a:ext cx="3836520" cy="21600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000">
                <a:solidFill>
                  <a:srgbClr val="000000"/>
                </a:solidFill>
                <a:latin typeface="Times New Roman"/>
              </a:rPr>
              <a:t>Пабло Пинеда </a:t>
            </a:r>
            <a:r>
              <a:rPr lang="ru-RU" sz="2000">
                <a:solidFill>
                  <a:srgbClr val="000000"/>
                </a:solidFill>
                <a:latin typeface="Times New Roman"/>
              </a:rPr>
              <a:t>первый человек с синдромом Дауна в Европе, получивший высшее образование. В 2009 году Пабло снялся в главной роли в художественном фильме «Я тоже», а ещё Пабло преподает психопедагогику в университете. </a:t>
            </a:r>
            <a:endParaRPr/>
          </a:p>
        </p:txBody>
      </p:sp>
      <p:pic>
        <p:nvPicPr>
          <p:cNvPr descr="" id="78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2947680"/>
            <a:ext cx="4355280" cy="3899520"/>
          </a:xfrm>
          <a:prstGeom prst="rect">
            <a:avLst/>
          </a:prstGeom>
        </p:spPr>
      </p:pic>
      <p:pic>
        <p:nvPicPr>
          <p:cNvPr descr="" id="7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4356000" y="44640"/>
            <a:ext cx="4782960" cy="682452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90000" y="87480"/>
            <a:ext cx="5832360" cy="27212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000">
                <a:solidFill>
                  <a:srgbClr val="000000"/>
                </a:solidFill>
                <a:latin typeface="Calibri"/>
              </a:rPr>
              <a:t>В возрасте полугода </a:t>
            </a:r>
            <a:r>
              <a:rPr b="1" lang="ru-RU" sz="2000">
                <a:solidFill>
                  <a:srgbClr val="000000"/>
                </a:solidFill>
                <a:latin typeface="Calibri"/>
              </a:rPr>
              <a:t>Эйми  Маллинз </a:t>
            </a:r>
            <a:r>
              <a:rPr lang="ru-RU" sz="2000">
                <a:solidFill>
                  <a:srgbClr val="000000"/>
                </a:solidFill>
                <a:latin typeface="Calibri"/>
              </a:rPr>
              <a:t>ампутировали обе  ноги из-за врожденной болезни. Эйми научилась ходить на протезах, в том числе по подиуму на модных показах, а еще бегать и прыгать в длину. На Параолимпийских играх в Атланте она побила несколько рекордов.</a:t>
            </a:r>
            <a:endParaRPr/>
          </a:p>
        </p:txBody>
      </p:sp>
      <p:pic>
        <p:nvPicPr>
          <p:cNvPr descr="" id="8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2809080"/>
            <a:ext cx="5939640" cy="4048560"/>
          </a:xfrm>
          <a:prstGeom prst="rect">
            <a:avLst/>
          </a:prstGeom>
        </p:spPr>
      </p:pic>
      <p:pic>
        <p:nvPicPr>
          <p:cNvPr descr="" id="82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940000" y="-82440"/>
            <a:ext cx="3213360" cy="694008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